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4"/>
  </p:sldMasterIdLst>
  <p:notesMasterIdLst>
    <p:notesMasterId r:id="rId14"/>
  </p:notesMasterIdLst>
  <p:handoutMasterIdLst>
    <p:handoutMasterId r:id="rId15"/>
  </p:handoutMasterIdLst>
  <p:sldIdLst>
    <p:sldId id="257" r:id="rId5"/>
    <p:sldId id="389" r:id="rId6"/>
    <p:sldId id="393" r:id="rId7"/>
    <p:sldId id="384" r:id="rId8"/>
    <p:sldId id="392" r:id="rId9"/>
    <p:sldId id="317" r:id="rId10"/>
    <p:sldId id="394" r:id="rId11"/>
    <p:sldId id="279" r:id="rId12"/>
    <p:sldId id="39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25" autoAdjust="0"/>
  </p:normalViewPr>
  <p:slideViewPr>
    <p:cSldViewPr snapToGrid="0">
      <p:cViewPr varScale="1">
        <p:scale>
          <a:sx n="63" d="100"/>
          <a:sy n="63" d="100"/>
        </p:scale>
        <p:origin x="804" y="80"/>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4/22/2024</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4/22/2024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6</a:t>
            </a:fld>
            <a:endParaRPr lang="en-US"/>
          </a:p>
        </p:txBody>
      </p:sp>
    </p:spTree>
    <p:extLst>
      <p:ext uri="{BB962C8B-B14F-4D97-AF65-F5344CB8AC3E}">
        <p14:creationId xmlns:p14="http://schemas.microsoft.com/office/powerpoint/2010/main" val="158655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613925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33601136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925965900"/>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16979854"/>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52092755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509240458"/>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247869390"/>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75168360"/>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608280190"/>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2193334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38050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805888708"/>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481999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391821165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306086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08804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029518076"/>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Tuesday, February 2, 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5985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Tuesday, February 2, 20XX</a:t>
            </a:r>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99475888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t>Tuesday, February 2, 20XX</a:t>
            </a:r>
            <a:endParaRPr lang="en-US" dirty="0"/>
          </a:p>
        </p:txBody>
      </p:sp>
      <p:sp>
        <p:nvSpPr>
          <p:cNvPr id="5" name="Footer Placeholder 3"/>
          <p:cNvSpPr>
            <a:spLocks noGrp="1"/>
          </p:cNvSpPr>
          <p:nvPr>
            <p:ph type="ftr" sz="quarter" idx="11"/>
          </p:nvPr>
        </p:nvSpPr>
        <p:spPr/>
        <p:txBody>
          <a:bodyPr/>
          <a:lstStyle/>
          <a:p>
            <a:r>
              <a:rPr lang="en-US"/>
              <a:t>Sample Footer Text</a:t>
            </a:r>
            <a:endParaRPr lang="en-US" dirty="0"/>
          </a:p>
        </p:txBody>
      </p:sp>
      <p:sp>
        <p:nvSpPr>
          <p:cNvPr id="6" name="Slide Number Placeholder 4"/>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180100304"/>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Tuesday, February 2, 20XX</a:t>
            </a:r>
          </a:p>
        </p:txBody>
      </p:sp>
      <p:sp>
        <p:nvSpPr>
          <p:cNvPr id="5" name="Footer Placeholder 2"/>
          <p:cNvSpPr>
            <a:spLocks noGrp="1"/>
          </p:cNvSpPr>
          <p:nvPr>
            <p:ph type="ftr" sz="quarter" idx="11"/>
          </p:nvPr>
        </p:nvSpPr>
        <p:spPr/>
        <p:txBody>
          <a:bodyPr/>
          <a:lstStyle/>
          <a:p>
            <a:r>
              <a:rPr lang="en-US"/>
              <a:t>Sample Footer Text</a:t>
            </a:r>
          </a:p>
        </p:txBody>
      </p:sp>
      <p:sp>
        <p:nvSpPr>
          <p:cNvPr id="6"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7441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a:t>Tuesday, February 2, 20XX</a:t>
            </a:r>
          </a:p>
        </p:txBody>
      </p:sp>
      <p:sp>
        <p:nvSpPr>
          <p:cNvPr id="5" name="Footer Placeholder 5"/>
          <p:cNvSpPr>
            <a:spLocks noGrp="1"/>
          </p:cNvSpPr>
          <p:nvPr>
            <p:ph type="ftr" sz="quarter" idx="11"/>
          </p:nvPr>
        </p:nvSpPr>
        <p:spPr/>
        <p:txBody>
          <a:bodyPr/>
          <a:lstStyle/>
          <a:p>
            <a:r>
              <a:rPr lang="en-US"/>
              <a:t>Sample Footer Text</a:t>
            </a:r>
          </a:p>
        </p:txBody>
      </p:sp>
      <p:sp>
        <p:nvSpPr>
          <p:cNvPr id="6"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88065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277667210"/>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6">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7">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8">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9">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Tuesday, February 2, 20XX</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967727592"/>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61" r:id="rId23"/>
    <p:sldLayoutId id="2147483734" r:id="rId24"/>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345680" y="1051551"/>
            <a:ext cx="4958080" cy="2384898"/>
          </a:xfrm>
        </p:spPr>
        <p:txBody>
          <a:bodyPr anchor="b" anchorCtr="0">
            <a:normAutofit/>
          </a:bodyPr>
          <a:lstStyle/>
          <a:p>
            <a:pPr algn="ctr"/>
            <a:r>
              <a:rPr lang="en-US" sz="3600" b="1" i="0" dirty="0">
                <a:solidFill>
                  <a:schemeClr val="tx1"/>
                </a:solidFill>
                <a:effectLst/>
                <a:latin typeface="Times New Roman" panose="02020603050405020304" pitchFamily="18" charset="0"/>
                <a:cs typeface="Times New Roman" panose="02020603050405020304" pitchFamily="18" charset="0"/>
              </a:rPr>
              <a:t>DERMATOPHYTOSIS</a:t>
            </a:r>
            <a:r>
              <a:rPr lang="en-US" sz="4000" b="1" i="0" dirty="0">
                <a:solidFill>
                  <a:schemeClr val="tx1"/>
                </a:solidFill>
                <a:effectLst/>
                <a:latin typeface="Times New Roman" panose="02020603050405020304" pitchFamily="18" charset="0"/>
                <a:cs typeface="Times New Roman" panose="02020603050405020304" pitchFamily="18" charset="0"/>
              </a:rPr>
              <a:t>    </a:t>
            </a:r>
            <a:r>
              <a:rPr lang="en-US" sz="4800" b="1" i="0" dirty="0">
                <a:solidFill>
                  <a:schemeClr val="tx1"/>
                </a:solidFill>
                <a:effectLst/>
                <a:latin typeface="Times New Roman" panose="02020603050405020304" pitchFamily="18" charset="0"/>
                <a:cs typeface="Times New Roman" panose="02020603050405020304" pitchFamily="18" charset="0"/>
              </a:rPr>
              <a:t>(Ringworm) </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13" b="13"/>
          <a:stretch/>
        </p:blipFill>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4135120"/>
            <a:ext cx="3565524" cy="1165543"/>
          </a:xfrm>
        </p:spPr>
        <p:txBody>
          <a:bodyPr>
            <a:normAutofit/>
          </a:bodyPr>
          <a:lstStyle/>
          <a:p>
            <a:r>
              <a:rPr lang="en-US" sz="2400" dirty="0">
                <a:latin typeface="Times New Roman" panose="02020603050405020304" pitchFamily="18" charset="0"/>
                <a:cs typeface="Times New Roman" panose="02020603050405020304" pitchFamily="18" charset="0"/>
              </a:rPr>
              <a:t>Assist. Prof. Dr. Hussein </a:t>
            </a:r>
            <a:r>
              <a:rPr lang="en-US" sz="2400" dirty="0" err="1">
                <a:latin typeface="Times New Roman" panose="02020603050405020304" pitchFamily="18" charset="0"/>
                <a:cs typeface="Times New Roman" panose="02020603050405020304" pitchFamily="18" charset="0"/>
              </a:rPr>
              <a:t>ALNaji</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5281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p:txBody>
          <a:bodyPr/>
          <a:lstStyle/>
          <a:p>
            <a:fld id="{DBA1B0FB-D917-4C8C-928F-313BD683BF39}" type="slidenum">
              <a:rPr lang="en-US" smtClean="0"/>
              <a:pPr/>
              <a:t>2</a:t>
            </a:fld>
            <a:endParaRPr lang="en-US"/>
          </a:p>
        </p:txBody>
      </p:sp>
      <p:sp>
        <p:nvSpPr>
          <p:cNvPr id="6" name="Title 5">
            <a:extLst>
              <a:ext uri="{FF2B5EF4-FFF2-40B4-BE49-F238E27FC236}">
                <a16:creationId xmlns:a16="http://schemas.microsoft.com/office/drawing/2014/main" id="{7A44026D-F0B2-E9F7-B4FE-919B0986AF16}"/>
              </a:ext>
            </a:extLst>
          </p:cNvPr>
          <p:cNvSpPr>
            <a:spLocks noGrp="1"/>
          </p:cNvSpPr>
          <p:nvPr>
            <p:ph type="title"/>
          </p:nvPr>
        </p:nvSpPr>
        <p:spPr>
          <a:xfrm>
            <a:off x="255724" y="426720"/>
            <a:ext cx="6886756" cy="5466080"/>
          </a:xfrm>
        </p:spPr>
        <p:txBody>
          <a:bodyPr/>
          <a:lstStyle/>
          <a:p>
            <a:pPr>
              <a:lnSpc>
                <a:spcPct val="150000"/>
              </a:lnSpc>
            </a:pPr>
            <a:r>
              <a:rPr lang="en-US" sz="2400" dirty="0">
                <a:latin typeface="Times New Roman" panose="02020603050405020304" pitchFamily="18" charset="0"/>
                <a:cs typeface="Times New Roman" panose="02020603050405020304" pitchFamily="18" charset="0"/>
              </a:rPr>
              <a:t>Ringworm is a skin and scalp disease caused by fungi. It gets its name from the characteristic</a:t>
            </a:r>
            <a:r>
              <a:rPr kumimoji="0" lang="en-US" sz="2400" b="0" i="0" u="none" strike="noStrike" kern="1200" cap="none" spc="0" normalizeH="0" baseline="0" noProof="0" dirty="0">
                <a:ln>
                  <a:noFill/>
                </a:ln>
                <a:solidFill>
                  <a:srgbClr val="EBEBEB"/>
                </a:solidFill>
                <a:effectLst/>
                <a:uLnTx/>
                <a:uFillTx/>
                <a:latin typeface="Times New Roman" panose="02020603050405020304" pitchFamily="18" charset="0"/>
                <a:ea typeface="+mj-ea"/>
                <a:cs typeface="Times New Roman" panose="02020603050405020304" pitchFamily="18" charset="0"/>
              </a:rPr>
              <a:t> itchy, red</a:t>
            </a:r>
            <a:r>
              <a:rPr lang="en-US" sz="2400" dirty="0">
                <a:latin typeface="Times New Roman" panose="02020603050405020304" pitchFamily="18" charset="0"/>
                <a:cs typeface="Times New Roman" panose="02020603050405020304" pitchFamily="18" charset="0"/>
              </a:rPr>
              <a:t>  ring-like rash on the skin.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Approximately 40 different species of fungi can cause ringworm.</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different types of ringworm are usually named for the location of the infection on the body.</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SPECIES: Many species of wild and domesticated animals can get ringworm, including dogs, cats, cattle, sheep, goats, pigs, rodents, rabbits, and birds. </a:t>
            </a:r>
            <a:endParaRPr lang="en-US" sz="2400" i="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C9F4E53-9539-7488-2405-B09559F18740}"/>
              </a:ext>
            </a:extLst>
          </p:cNvPr>
          <p:cNvPicPr>
            <a:picLocks noChangeAspect="1"/>
          </p:cNvPicPr>
          <p:nvPr/>
        </p:nvPicPr>
        <p:blipFill>
          <a:blip r:embed="rId2"/>
          <a:stretch>
            <a:fillRect/>
          </a:stretch>
        </p:blipFill>
        <p:spPr>
          <a:xfrm>
            <a:off x="7142480" y="0"/>
            <a:ext cx="5049519" cy="6858000"/>
          </a:xfrm>
          <a:prstGeom prst="rect">
            <a:avLst/>
          </a:prstGeom>
        </p:spPr>
      </p:pic>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086FFC-EF22-7811-6BF8-C2C32996FA5C}"/>
              </a:ext>
            </a:extLst>
          </p:cNvPr>
          <p:cNvSpPr>
            <a:spLocks noGrp="1"/>
          </p:cNvSpPr>
          <p:nvPr>
            <p:ph type="sldNum" sz="quarter" idx="12"/>
          </p:nvPr>
        </p:nvSpPr>
        <p:spPr/>
        <p:txBody>
          <a:bodyPr/>
          <a:lstStyle/>
          <a:p>
            <a:fld id="{DBA1B0FB-D917-4C8C-928F-313BD683BF39}" type="slidenum">
              <a:rPr lang="en-US" smtClean="0"/>
              <a:t>3</a:t>
            </a:fld>
            <a:endParaRPr lang="en-US"/>
          </a:p>
        </p:txBody>
      </p:sp>
      <p:sp>
        <p:nvSpPr>
          <p:cNvPr id="6" name="TextBox 5">
            <a:extLst>
              <a:ext uri="{FF2B5EF4-FFF2-40B4-BE49-F238E27FC236}">
                <a16:creationId xmlns:a16="http://schemas.microsoft.com/office/drawing/2014/main" id="{C6B1D27D-7B5A-E5AE-1A49-8EEBEB458F5E}"/>
              </a:ext>
            </a:extLst>
          </p:cNvPr>
          <p:cNvSpPr txBox="1"/>
          <p:nvPr/>
        </p:nvSpPr>
        <p:spPr>
          <a:xfrm>
            <a:off x="213360" y="2667000"/>
            <a:ext cx="11836400" cy="3903954"/>
          </a:xfrm>
          <a:prstGeom prst="rect">
            <a:avLst/>
          </a:prstGeom>
          <a:noFill/>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CAUSATIVE AGENT: </a:t>
            </a:r>
          </a:p>
          <a:p>
            <a:pPr algn="just">
              <a:lnSpc>
                <a:spcPct val="150000"/>
              </a:lnSpc>
            </a:pPr>
            <a:r>
              <a:rPr lang="en-US" sz="2400" dirty="0">
                <a:latin typeface="Times New Roman" panose="02020603050405020304" pitchFamily="18" charset="0"/>
                <a:cs typeface="Times New Roman" panose="02020603050405020304" pitchFamily="18" charset="0"/>
              </a:rPr>
              <a:t>Organisms are subclassified into: </a:t>
            </a:r>
          </a:p>
          <a:p>
            <a:pPr marL="457200" indent="-457200" algn="just">
              <a:lnSpc>
                <a:spcPct val="150000"/>
              </a:lnSpc>
              <a:buAutoNum type="arabicPeriod"/>
            </a:pPr>
            <a:r>
              <a:rPr lang="en-US" sz="2400" dirty="0">
                <a:latin typeface="Times New Roman" panose="02020603050405020304" pitchFamily="18" charset="0"/>
                <a:cs typeface="Times New Roman" panose="02020603050405020304" pitchFamily="18" charset="0"/>
              </a:rPr>
              <a:t>Geophilic - inhabit soil</a:t>
            </a:r>
          </a:p>
          <a:p>
            <a:pPr marL="457200" indent="-457200" algn="just">
              <a:lnSpc>
                <a:spcPct val="150000"/>
              </a:lnSpc>
              <a:buAutoNum type="arabicPeriod"/>
            </a:pPr>
            <a:r>
              <a:rPr lang="en-US" sz="2400" dirty="0">
                <a:latin typeface="Times New Roman" panose="02020603050405020304" pitchFamily="18" charset="0"/>
                <a:cs typeface="Times New Roman" panose="02020603050405020304" pitchFamily="18" charset="0"/>
              </a:rPr>
              <a:t>Zoophilic - parasitic on animals</a:t>
            </a:r>
          </a:p>
          <a:p>
            <a:pPr marL="457200" indent="-457200" algn="just">
              <a:lnSpc>
                <a:spcPct val="150000"/>
              </a:lnSpc>
              <a:buAutoNum type="arabicPeriod"/>
            </a:pPr>
            <a:r>
              <a:rPr lang="en-US" sz="2400" dirty="0">
                <a:latin typeface="Times New Roman" panose="02020603050405020304" pitchFamily="18" charset="0"/>
                <a:cs typeface="Times New Roman" panose="02020603050405020304" pitchFamily="18" charset="0"/>
              </a:rPr>
              <a:t>Anthropophilic -primarily infects humans. </a:t>
            </a:r>
          </a:p>
          <a:p>
            <a:pPr algn="just">
              <a:lnSpc>
                <a:spcPct val="150000"/>
              </a:lnSpc>
            </a:pPr>
            <a:r>
              <a:rPr lang="en-US" sz="2400" dirty="0">
                <a:latin typeface="Times New Roman" panose="02020603050405020304" pitchFamily="18" charset="0"/>
                <a:cs typeface="Times New Roman" panose="02020603050405020304" pitchFamily="18" charset="0"/>
              </a:rPr>
              <a:t>All can produce disease in humans. The three types of fungi that cause ringworm are Trichophyton, </a:t>
            </a:r>
            <a:r>
              <a:rPr lang="en-US" sz="2400" dirty="0" err="1">
                <a:latin typeface="Times New Roman" panose="02020603050405020304" pitchFamily="18" charset="0"/>
                <a:cs typeface="Times New Roman" panose="02020603050405020304" pitchFamily="18" charset="0"/>
              </a:rPr>
              <a:t>Microsporum</a:t>
            </a:r>
            <a:r>
              <a:rPr lang="en-US" sz="2400" dirty="0">
                <a:latin typeface="Times New Roman" panose="02020603050405020304" pitchFamily="18" charset="0"/>
                <a:cs typeface="Times New Roman" panose="02020603050405020304" pitchFamily="18" charset="0"/>
              </a:rPr>
              <a:t>, and Epidermophyton. </a:t>
            </a:r>
          </a:p>
        </p:txBody>
      </p:sp>
      <p:pic>
        <p:nvPicPr>
          <p:cNvPr id="2" name="Picture 1">
            <a:extLst>
              <a:ext uri="{FF2B5EF4-FFF2-40B4-BE49-F238E27FC236}">
                <a16:creationId xmlns:a16="http://schemas.microsoft.com/office/drawing/2014/main" id="{AF5A599A-DDF1-98A7-6ED7-20B804CD398B}"/>
              </a:ext>
            </a:extLst>
          </p:cNvPr>
          <p:cNvPicPr>
            <a:picLocks noChangeAspect="1"/>
          </p:cNvPicPr>
          <p:nvPr/>
        </p:nvPicPr>
        <p:blipFill>
          <a:blip r:embed="rId2"/>
          <a:stretch>
            <a:fillRect/>
          </a:stretch>
        </p:blipFill>
        <p:spPr>
          <a:xfrm>
            <a:off x="0" y="0"/>
            <a:ext cx="12192000" cy="2667000"/>
          </a:xfrm>
          <a:prstGeom prst="rect">
            <a:avLst/>
          </a:prstGeom>
        </p:spPr>
      </p:pic>
    </p:spTree>
    <p:extLst>
      <p:ext uri="{BB962C8B-B14F-4D97-AF65-F5344CB8AC3E}">
        <p14:creationId xmlns:p14="http://schemas.microsoft.com/office/powerpoint/2010/main" val="3227445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90CCA03-E4C8-0436-7464-D05BB7098BE2}"/>
              </a:ext>
            </a:extLst>
          </p:cNvPr>
          <p:cNvSpPr txBox="1"/>
          <p:nvPr/>
        </p:nvSpPr>
        <p:spPr>
          <a:xfrm>
            <a:off x="101601" y="91724"/>
            <a:ext cx="10728959" cy="6766276"/>
          </a:xfrm>
          <a:prstGeom prst="rect">
            <a:avLst/>
          </a:prstGeom>
          <a:noFill/>
        </p:spPr>
        <p:txBody>
          <a:bodyPr wrap="square">
            <a:spAutoFit/>
          </a:bodyPr>
          <a:lstStyle/>
          <a:p>
            <a:pPr algn="just">
              <a:lnSpc>
                <a:spcPct val="150000"/>
              </a:lnSpc>
            </a:pPr>
            <a:r>
              <a:rPr lang="en-US" sz="2800" b="1" i="0" dirty="0">
                <a:effectLst/>
                <a:latin typeface="Times New Roman" panose="02020603050405020304" pitchFamily="18" charset="0"/>
                <a:cs typeface="Times New Roman" panose="02020603050405020304" pitchFamily="18" charset="0"/>
              </a:rPr>
              <a:t>Transmission and spread</a:t>
            </a:r>
          </a:p>
          <a:p>
            <a:pPr algn="just">
              <a:lnSpc>
                <a:spcPct val="150000"/>
              </a:lnSpc>
            </a:pPr>
            <a:r>
              <a:rPr lang="en-US" sz="2400" dirty="0">
                <a:latin typeface="Times New Roman" panose="02020603050405020304" pitchFamily="18" charset="0"/>
                <a:cs typeface="Times New Roman" panose="02020603050405020304" pitchFamily="18" charset="0"/>
              </a:rPr>
              <a:t>1- Ringworm can spread by contact with objects or surfaces that an </a:t>
            </a:r>
            <a:r>
              <a:rPr lang="en-US" sz="2400" dirty="0" err="1">
                <a:latin typeface="Times New Roman" panose="02020603050405020304" pitchFamily="18" charset="0"/>
                <a:cs typeface="Times New Roman" panose="02020603050405020304" pitchFamily="18" charset="0"/>
              </a:rPr>
              <a:t>infectedperson</a:t>
            </a:r>
            <a:r>
              <a:rPr lang="en-US" sz="2400" dirty="0">
                <a:latin typeface="Times New Roman" panose="02020603050405020304" pitchFamily="18" charset="0"/>
                <a:cs typeface="Times New Roman" panose="02020603050405020304" pitchFamily="18" charset="0"/>
              </a:rPr>
              <a:t> or animal.</a:t>
            </a:r>
          </a:p>
          <a:p>
            <a:pPr algn="just">
              <a:lnSpc>
                <a:spcPct val="150000"/>
              </a:lnSpc>
            </a:pPr>
            <a:r>
              <a:rPr lang="en-US" sz="2400" dirty="0">
                <a:latin typeface="Times New Roman" panose="02020603050405020304" pitchFamily="18" charset="0"/>
                <a:cs typeface="Times New Roman" panose="02020603050405020304" pitchFamily="18" charset="0"/>
              </a:rPr>
              <a:t>2- In rare cases, ringworm can be spread to humans by contact with infected soil or from fungi in air, dust, (spores persist on contaminated surfaces).</a:t>
            </a:r>
          </a:p>
          <a:p>
            <a:pPr algn="just">
              <a:lnSpc>
                <a:spcPct val="150000"/>
              </a:lnSpc>
            </a:pPr>
            <a:r>
              <a:rPr lang="en-US" sz="2400" dirty="0">
                <a:latin typeface="Times New Roman" panose="02020603050405020304" pitchFamily="18" charset="0"/>
                <a:cs typeface="Times New Roman" panose="02020603050405020304" pitchFamily="18" charset="0"/>
              </a:rPr>
              <a:t>DISEASE IN ANIMALS:</a:t>
            </a:r>
          </a:p>
          <a:p>
            <a:pPr algn="just">
              <a:lnSpc>
                <a:spcPct val="150000"/>
              </a:lnSpc>
            </a:pPr>
            <a:r>
              <a:rPr lang="en-US" sz="2400" dirty="0">
                <a:latin typeface="Times New Roman" panose="02020603050405020304" pitchFamily="18" charset="0"/>
                <a:cs typeface="Times New Roman" panose="02020603050405020304" pitchFamily="18" charset="0"/>
              </a:rPr>
              <a:t>1- Disease in rodents is often asymptomatic and not recognized until people are affected. </a:t>
            </a:r>
          </a:p>
          <a:p>
            <a:pPr algn="just">
              <a:lnSpc>
                <a:spcPct val="150000"/>
              </a:lnSpc>
            </a:pPr>
            <a:r>
              <a:rPr lang="en-US" sz="2400" dirty="0">
                <a:latin typeface="Times New Roman" panose="02020603050405020304" pitchFamily="18" charset="0"/>
                <a:cs typeface="Times New Roman" panose="02020603050405020304" pitchFamily="18" charset="0"/>
              </a:rPr>
              <a:t>2- Infected cats are often asymptomatic. Dogs often show classic skin lesions.</a:t>
            </a:r>
          </a:p>
          <a:p>
            <a:pPr algn="just">
              <a:lnSpc>
                <a:spcPct val="150000"/>
              </a:lnSpc>
            </a:pPr>
            <a:r>
              <a:rPr lang="en-US" sz="2400" dirty="0">
                <a:latin typeface="Times New Roman" panose="02020603050405020304" pitchFamily="18" charset="0"/>
                <a:cs typeface="Times New Roman" panose="02020603050405020304" pitchFamily="18" charset="0"/>
              </a:rPr>
              <a:t>3- Ringworm is also fairly common in show lambs and is referred to as “club lamb fungus.” Lambs usually have circular, hairless areas with thick scabs on their head and face</a:t>
            </a:r>
          </a:p>
        </p:txBody>
      </p:sp>
      <p:pic>
        <p:nvPicPr>
          <p:cNvPr id="3" name="Picture 2">
            <a:extLst>
              <a:ext uri="{FF2B5EF4-FFF2-40B4-BE49-F238E27FC236}">
                <a16:creationId xmlns:a16="http://schemas.microsoft.com/office/drawing/2014/main" id="{924E452D-3494-CD6E-15FC-0EDE5ECF45C4}"/>
              </a:ext>
            </a:extLst>
          </p:cNvPr>
          <p:cNvPicPr>
            <a:picLocks noChangeAspect="1"/>
          </p:cNvPicPr>
          <p:nvPr/>
        </p:nvPicPr>
        <p:blipFill>
          <a:blip r:embed="rId3"/>
          <a:stretch>
            <a:fillRect/>
          </a:stretch>
        </p:blipFill>
        <p:spPr>
          <a:xfrm>
            <a:off x="10830560" y="0"/>
            <a:ext cx="1361440" cy="6858000"/>
          </a:xfrm>
          <a:prstGeom prst="rect">
            <a:avLst/>
          </a:prstGeom>
        </p:spPr>
      </p:pic>
    </p:spTree>
    <p:extLst>
      <p:ext uri="{BB962C8B-B14F-4D97-AF65-F5344CB8AC3E}">
        <p14:creationId xmlns:p14="http://schemas.microsoft.com/office/powerpoint/2010/main" val="215888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59A9F7-59A4-AAE1-D029-0188621B1330}"/>
              </a:ext>
            </a:extLst>
          </p:cNvPr>
          <p:cNvSpPr>
            <a:spLocks noGrp="1"/>
          </p:cNvSpPr>
          <p:nvPr>
            <p:ph type="sldNum" sz="quarter" idx="12"/>
          </p:nvPr>
        </p:nvSpPr>
        <p:spPr/>
        <p:txBody>
          <a:bodyPr/>
          <a:lstStyle/>
          <a:p>
            <a:fld id="{DBA1B0FB-D917-4C8C-928F-313BD683BF39}" type="slidenum">
              <a:rPr lang="en-US" smtClean="0"/>
              <a:t>5</a:t>
            </a:fld>
            <a:endParaRPr lang="en-US"/>
          </a:p>
        </p:txBody>
      </p:sp>
      <p:pic>
        <p:nvPicPr>
          <p:cNvPr id="2" name="Picture 1">
            <a:extLst>
              <a:ext uri="{FF2B5EF4-FFF2-40B4-BE49-F238E27FC236}">
                <a16:creationId xmlns:a16="http://schemas.microsoft.com/office/drawing/2014/main" id="{826C3658-0445-1419-582E-0FA13A06DC24}"/>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829311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217951-A638-7A64-BDC6-75DA7630F972}"/>
              </a:ext>
            </a:extLst>
          </p:cNvPr>
          <p:cNvSpPr txBox="1"/>
          <p:nvPr/>
        </p:nvSpPr>
        <p:spPr>
          <a:xfrm>
            <a:off x="259080" y="3295134"/>
            <a:ext cx="11673840" cy="3349956"/>
          </a:xfrm>
          <a:prstGeom prst="rect">
            <a:avLst/>
          </a:prstGeom>
          <a:noFill/>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DISEASE IN HUMANS:</a:t>
            </a:r>
          </a:p>
          <a:p>
            <a:pPr algn="just">
              <a:lnSpc>
                <a:spcPct val="150000"/>
              </a:lnSpc>
            </a:pPr>
            <a:r>
              <a:rPr lang="en-US" sz="2400" dirty="0">
                <a:latin typeface="Times New Roman" panose="02020603050405020304" pitchFamily="18" charset="0"/>
                <a:cs typeface="Times New Roman" panose="02020603050405020304" pitchFamily="18" charset="0"/>
              </a:rPr>
              <a:t>1- Ringworm in humans is often mild and self-limiting. </a:t>
            </a:r>
          </a:p>
          <a:p>
            <a:pPr algn="just">
              <a:lnSpc>
                <a:spcPct val="150000"/>
              </a:lnSpc>
            </a:pPr>
            <a:r>
              <a:rPr lang="en-US" sz="2400" dirty="0">
                <a:latin typeface="Times New Roman" panose="02020603050405020304" pitchFamily="18" charset="0"/>
                <a:cs typeface="Times New Roman" panose="02020603050405020304" pitchFamily="18" charset="0"/>
              </a:rPr>
              <a:t>2. Symptoms of ringworm often depend on which part of the body is infected, but infected individuals typically develop itchy skin or scalp four to fourteen days after contact. If they develop a rash, it may </a:t>
            </a:r>
            <a:r>
              <a:rPr lang="en-US" sz="2400" dirty="0" err="1">
                <a:latin typeface="Times New Roman" panose="02020603050405020304" pitchFamily="18" charset="0"/>
                <a:cs typeface="Times New Roman" panose="02020603050405020304" pitchFamily="18" charset="0"/>
              </a:rPr>
              <a:t>bescaly</a:t>
            </a:r>
            <a:r>
              <a:rPr lang="en-US" sz="2400" dirty="0">
                <a:latin typeface="Times New Roman" panose="02020603050405020304" pitchFamily="18" charset="0"/>
                <a:cs typeface="Times New Roman" panose="02020603050405020304" pitchFamily="18" charset="0"/>
              </a:rPr>
              <a:t>, reddened, and circular. Ringworm on the scalp usually makes a bald patch of scaly </a:t>
            </a:r>
            <a:r>
              <a:rPr lang="en-US" sz="2400" dirty="0" err="1">
                <a:latin typeface="Times New Roman" panose="02020603050405020304" pitchFamily="18" charset="0"/>
                <a:cs typeface="Times New Roman" panose="02020603050405020304" pitchFamily="18" charset="0"/>
              </a:rPr>
              <a:t>skinand</a:t>
            </a:r>
            <a:r>
              <a:rPr lang="en-US" sz="2400" dirty="0">
                <a:latin typeface="Times New Roman" panose="02020603050405020304" pitchFamily="18" charset="0"/>
                <a:cs typeface="Times New Roman" panose="02020603050405020304" pitchFamily="18" charset="0"/>
              </a:rPr>
              <a:t> can result in hair loss. </a:t>
            </a:r>
          </a:p>
        </p:txBody>
      </p:sp>
      <p:pic>
        <p:nvPicPr>
          <p:cNvPr id="2" name="Picture 1">
            <a:extLst>
              <a:ext uri="{FF2B5EF4-FFF2-40B4-BE49-F238E27FC236}">
                <a16:creationId xmlns:a16="http://schemas.microsoft.com/office/drawing/2014/main" id="{E02C3F93-F7AF-D343-5EA6-3770386EB13F}"/>
              </a:ext>
            </a:extLst>
          </p:cNvPr>
          <p:cNvPicPr>
            <a:picLocks noChangeAspect="1"/>
          </p:cNvPicPr>
          <p:nvPr/>
        </p:nvPicPr>
        <p:blipFill>
          <a:blip r:embed="rId3"/>
          <a:stretch>
            <a:fillRect/>
          </a:stretch>
        </p:blipFill>
        <p:spPr>
          <a:xfrm>
            <a:off x="0" y="0"/>
            <a:ext cx="12070080" cy="3505200"/>
          </a:xfrm>
          <a:prstGeom prst="rect">
            <a:avLst/>
          </a:prstGeom>
        </p:spPr>
      </p:pic>
    </p:spTree>
    <p:extLst>
      <p:ext uri="{BB962C8B-B14F-4D97-AF65-F5344CB8AC3E}">
        <p14:creationId xmlns:p14="http://schemas.microsoft.com/office/powerpoint/2010/main" val="560021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D03A8D-D5C4-A158-BBD0-74B26EE313B1}"/>
              </a:ext>
            </a:extLst>
          </p:cNvPr>
          <p:cNvSpPr>
            <a:spLocks noGrp="1"/>
          </p:cNvSpPr>
          <p:nvPr>
            <p:ph type="sldNum" sz="quarter" idx="12"/>
          </p:nvPr>
        </p:nvSpPr>
        <p:spPr/>
        <p:txBody>
          <a:bodyPr/>
          <a:lstStyle/>
          <a:p>
            <a:fld id="{DBA1B0FB-D917-4C8C-928F-313BD683BF39}" type="slidenum">
              <a:rPr lang="en-US" smtClean="0"/>
              <a:t>7</a:t>
            </a:fld>
            <a:endParaRPr lang="en-US"/>
          </a:p>
        </p:txBody>
      </p:sp>
      <p:sp>
        <p:nvSpPr>
          <p:cNvPr id="6" name="TextBox 5">
            <a:extLst>
              <a:ext uri="{FF2B5EF4-FFF2-40B4-BE49-F238E27FC236}">
                <a16:creationId xmlns:a16="http://schemas.microsoft.com/office/drawing/2014/main" id="{A8439FA8-6B37-140F-27B4-63F1F19EE4BA}"/>
              </a:ext>
            </a:extLst>
          </p:cNvPr>
          <p:cNvSpPr txBox="1"/>
          <p:nvPr/>
        </p:nvSpPr>
        <p:spPr>
          <a:xfrm>
            <a:off x="213360" y="295729"/>
            <a:ext cx="11765280" cy="6119945"/>
          </a:xfrm>
          <a:prstGeom prst="rect">
            <a:avLst/>
          </a:prstGeom>
          <a:noFill/>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Diagnostic testing</a:t>
            </a:r>
          </a:p>
          <a:p>
            <a:pPr algn="just">
              <a:lnSpc>
                <a:spcPct val="150000"/>
              </a:lnSpc>
            </a:pPr>
            <a:r>
              <a:rPr lang="en-US" sz="2400" dirty="0">
                <a:latin typeface="Times New Roman" panose="02020603050405020304" pitchFamily="18" charset="0"/>
                <a:cs typeface="Times New Roman" panose="02020603050405020304" pitchFamily="18" charset="0"/>
              </a:rPr>
              <a:t>1- POTASSIUM HYDROXIDE PREPARATION: Clinicians can use a potassium hydroxide (KOH) preparation of skin scrapings or nail clippings to confirm a diagnosis of ringworm. </a:t>
            </a:r>
          </a:p>
          <a:p>
            <a:pPr algn="just">
              <a:lnSpc>
                <a:spcPct val="150000"/>
              </a:lnSpc>
            </a:pPr>
            <a:r>
              <a:rPr lang="en-US" sz="2400" dirty="0">
                <a:latin typeface="Times New Roman" panose="02020603050405020304" pitchFamily="18" charset="0"/>
                <a:cs typeface="Times New Roman" panose="02020603050405020304" pitchFamily="18" charset="0"/>
              </a:rPr>
              <a:t>2- FUNGAL CULTURE: Fungal culture can be used to diagnose ringworm. Fungal culture is more specific than KOH stain, but results may take several weeks.3,4</a:t>
            </a:r>
          </a:p>
          <a:p>
            <a:pPr algn="just">
              <a:lnSpc>
                <a:spcPct val="150000"/>
              </a:lnSpc>
            </a:pPr>
            <a:r>
              <a:rPr lang="en-US" sz="2400" dirty="0">
                <a:latin typeface="Times New Roman" panose="02020603050405020304" pitchFamily="18" charset="0"/>
                <a:cs typeface="Times New Roman" panose="02020603050405020304" pitchFamily="18" charset="0"/>
              </a:rPr>
              <a:t>3- Histopathologic Examination With A Periodic Acid-</a:t>
            </a:r>
            <a:r>
              <a:rPr lang="en-US" sz="2400" dirty="0" err="1">
                <a:latin typeface="Times New Roman" panose="02020603050405020304" pitchFamily="18" charset="0"/>
                <a:cs typeface="Times New Roman" panose="02020603050405020304" pitchFamily="18" charset="0"/>
              </a:rPr>
              <a:t>schiff</a:t>
            </a:r>
            <a:r>
              <a:rPr lang="en-US" sz="2400" dirty="0">
                <a:latin typeface="Times New Roman" panose="02020603050405020304" pitchFamily="18" charset="0"/>
                <a:cs typeface="Times New Roman" panose="02020603050405020304" pitchFamily="18" charset="0"/>
              </a:rPr>
              <a:t> Stain</a:t>
            </a:r>
          </a:p>
          <a:p>
            <a:pPr algn="just">
              <a:lnSpc>
                <a:spcPct val="150000"/>
              </a:lnSpc>
            </a:pPr>
            <a:r>
              <a:rPr lang="en-US" sz="2400" dirty="0">
                <a:latin typeface="Times New Roman" panose="02020603050405020304" pitchFamily="18" charset="0"/>
                <a:cs typeface="Times New Roman" panose="02020603050405020304" pitchFamily="18" charset="0"/>
              </a:rPr>
              <a:t>4- Polymerase Chain Reaction (</a:t>
            </a:r>
            <a:r>
              <a:rPr lang="en-US" sz="2400" dirty="0" err="1">
                <a:latin typeface="Times New Roman" panose="02020603050405020304" pitchFamily="18" charset="0"/>
                <a:cs typeface="Times New Roman" panose="02020603050405020304" pitchFamily="18" charset="0"/>
              </a:rPr>
              <a:t>Pcr</a:t>
            </a:r>
            <a:r>
              <a:rPr lang="en-US" sz="2400" dirty="0">
                <a:latin typeface="Times New Roman" panose="02020603050405020304" pitchFamily="18" charset="0"/>
                <a:cs typeface="Times New Roman" panose="02020603050405020304" pitchFamily="18" charset="0"/>
              </a:rPr>
              <a:t>)</a:t>
            </a:r>
          </a:p>
          <a:p>
            <a:pPr algn="just">
              <a:lnSpc>
                <a:spcPct val="150000"/>
              </a:lnSpc>
            </a:pPr>
            <a:r>
              <a:rPr lang="en-US" sz="2400" dirty="0">
                <a:latin typeface="Times New Roman" panose="02020603050405020304" pitchFamily="18" charset="0"/>
                <a:cs typeface="Times New Roman" panose="02020603050405020304" pitchFamily="18" charset="0"/>
              </a:rPr>
              <a:t>5- Ultraviolet Light (Wood’s Lamp)</a:t>
            </a:r>
          </a:p>
          <a:p>
            <a:pPr algn="just">
              <a:lnSpc>
                <a:spcPct val="150000"/>
              </a:lnSpc>
            </a:pPr>
            <a:r>
              <a:rPr lang="en-US" sz="2400" dirty="0">
                <a:latin typeface="Times New Roman" panose="02020603050405020304" pitchFamily="18" charset="0"/>
                <a:cs typeface="Times New Roman" panose="02020603050405020304" pitchFamily="18" charset="0"/>
              </a:rPr>
              <a:t>Ultraviolet light can be useful for diagnosing ringworm caused by </a:t>
            </a:r>
            <a:r>
              <a:rPr lang="en-US" sz="2400" dirty="0" err="1">
                <a:latin typeface="Times New Roman" panose="02020603050405020304" pitchFamily="18" charset="0"/>
                <a:cs typeface="Times New Roman" panose="02020603050405020304" pitchFamily="18" charset="0"/>
              </a:rPr>
              <a:t>Microsporum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canis</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Microsporum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audouinii</a:t>
            </a:r>
            <a:r>
              <a:rPr lang="en-US" sz="2400" dirty="0">
                <a:latin typeface="Times New Roman" panose="02020603050405020304" pitchFamily="18" charset="0"/>
                <a:cs typeface="Times New Roman" panose="02020603050405020304" pitchFamily="18" charset="0"/>
              </a:rPr>
              <a:t>. Although both species fluoresce blue-green under a Wood’s lamp, these species are uncommon causes of ringworm infections in people.</a:t>
            </a:r>
          </a:p>
        </p:txBody>
      </p:sp>
    </p:spTree>
    <p:extLst>
      <p:ext uri="{BB962C8B-B14F-4D97-AF65-F5344CB8AC3E}">
        <p14:creationId xmlns:p14="http://schemas.microsoft.com/office/powerpoint/2010/main" val="3667982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A800FD-04AB-AF76-5D92-CA84A166DC97}"/>
              </a:ext>
            </a:extLst>
          </p:cNvPr>
          <p:cNvSpPr txBox="1"/>
          <p:nvPr/>
        </p:nvSpPr>
        <p:spPr>
          <a:xfrm>
            <a:off x="294640" y="839823"/>
            <a:ext cx="11145520" cy="5011949"/>
          </a:xfrm>
          <a:prstGeom prst="rect">
            <a:avLst/>
          </a:prstGeom>
          <a:noFill/>
        </p:spPr>
        <p:txBody>
          <a:bodyPr wrap="square">
            <a:spAutoFit/>
          </a:bodyPr>
          <a:lstStyle/>
          <a:p>
            <a:pPr algn="just">
              <a:lnSpc>
                <a:spcPct val="150000"/>
              </a:lnSpc>
            </a:pPr>
            <a:r>
              <a:rPr lang="en-US" sz="2400" b="0" i="0" dirty="0">
                <a:effectLst/>
                <a:latin typeface="Times New Roman" panose="02020603050405020304" pitchFamily="18" charset="0"/>
                <a:cs typeface="Times New Roman" panose="02020603050405020304" pitchFamily="18" charset="0"/>
              </a:rPr>
              <a:t>1- Wash your hands with soap and running water after playing with or petting your pet.</a:t>
            </a:r>
          </a:p>
          <a:p>
            <a:pPr algn="just">
              <a:lnSpc>
                <a:spcPct val="150000"/>
              </a:lnSpc>
            </a:pPr>
            <a:r>
              <a:rPr lang="en-US" sz="2400" b="0" i="0" dirty="0">
                <a:effectLst/>
                <a:latin typeface="Times New Roman" panose="02020603050405020304" pitchFamily="18" charset="0"/>
                <a:cs typeface="Times New Roman" panose="02020603050405020304" pitchFamily="18" charset="0"/>
              </a:rPr>
              <a:t>2-Wear gloves and long sleeves if you must handle animals with ringworm, and always wash your hands after handling the animal.</a:t>
            </a:r>
          </a:p>
          <a:p>
            <a:pPr algn="just">
              <a:lnSpc>
                <a:spcPct val="150000"/>
              </a:lnSpc>
            </a:pPr>
            <a:r>
              <a:rPr lang="en-US" sz="2400" dirty="0">
                <a:latin typeface="Times New Roman" panose="02020603050405020304" pitchFamily="18" charset="0"/>
                <a:cs typeface="Times New Roman" panose="02020603050405020304" pitchFamily="18" charset="0"/>
              </a:rPr>
              <a:t>3- </a:t>
            </a:r>
            <a:r>
              <a:rPr lang="en-US" sz="2400" b="0" i="0" dirty="0">
                <a:effectLst/>
                <a:latin typeface="Times New Roman" panose="02020603050405020304" pitchFamily="18" charset="0"/>
                <a:cs typeface="Times New Roman" panose="02020603050405020304" pitchFamily="18" charset="0"/>
              </a:rPr>
              <a:t>Vacuum the areas of the home that the infected pet commonly visits. This will help to remove infected fur or flakes of skin.</a:t>
            </a:r>
          </a:p>
          <a:p>
            <a:pPr algn="just">
              <a:lnSpc>
                <a:spcPct val="150000"/>
              </a:lnSpc>
            </a:pPr>
            <a:r>
              <a:rPr lang="en-US" sz="2400" b="0" i="0" dirty="0">
                <a:effectLst/>
                <a:latin typeface="Times New Roman" panose="02020603050405020304" pitchFamily="18" charset="0"/>
                <a:cs typeface="Times New Roman" panose="02020603050405020304" pitchFamily="18" charset="0"/>
              </a:rPr>
              <a:t>4- Disinfect areas the pet has spent time in, including surfaces and bedding.</a:t>
            </a:r>
          </a:p>
          <a:p>
            <a:pPr algn="just">
              <a:lnSpc>
                <a:spcPct val="150000"/>
              </a:lnSpc>
            </a:pPr>
            <a:r>
              <a:rPr lang="en-US" sz="2400" b="0" i="0" dirty="0">
                <a:effectLst/>
                <a:latin typeface="Times New Roman" panose="02020603050405020304" pitchFamily="18" charset="0"/>
                <a:cs typeface="Times New Roman" panose="02020603050405020304" pitchFamily="18" charset="0"/>
              </a:rPr>
              <a:t>A- The spores of this fungus can be killed with common disinfectants like chlorine bleach diluted 1:10 (1/4 cup in 1 gallon of water), benzalkonium chloride, or strong detergents.</a:t>
            </a:r>
          </a:p>
          <a:p>
            <a:pPr algn="just">
              <a:lnSpc>
                <a:spcPct val="150000"/>
              </a:lnSpc>
            </a:pPr>
            <a:r>
              <a:rPr lang="en-US" sz="2400" b="0" i="0" dirty="0">
                <a:effectLst/>
                <a:latin typeface="Times New Roman" panose="02020603050405020304" pitchFamily="18" charset="0"/>
                <a:cs typeface="Times New Roman" panose="02020603050405020304" pitchFamily="18" charset="0"/>
              </a:rPr>
              <a:t>Never mix cleaning products. This may cause harmful gases.</a:t>
            </a:r>
          </a:p>
        </p:txBody>
      </p:sp>
      <p:sp>
        <p:nvSpPr>
          <p:cNvPr id="11" name="TextBox 10">
            <a:extLst>
              <a:ext uri="{FF2B5EF4-FFF2-40B4-BE49-F238E27FC236}">
                <a16:creationId xmlns:a16="http://schemas.microsoft.com/office/drawing/2014/main" id="{F72D6C75-4870-AF1C-785F-D9A99A4D95DC}"/>
              </a:ext>
            </a:extLst>
          </p:cNvPr>
          <p:cNvSpPr txBox="1"/>
          <p:nvPr/>
        </p:nvSpPr>
        <p:spPr>
          <a:xfrm>
            <a:off x="111760" y="124042"/>
            <a:ext cx="6096000" cy="523220"/>
          </a:xfrm>
          <a:prstGeom prst="rect">
            <a:avLst/>
          </a:prstGeom>
          <a:noFill/>
        </p:spPr>
        <p:txBody>
          <a:bodyPr wrap="square">
            <a:spAutoFit/>
          </a:bodyPr>
          <a:lstStyle/>
          <a:p>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Prevention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lang="en-US" dirty="0"/>
          </a:p>
        </p:txBody>
      </p:sp>
    </p:spTree>
    <p:extLst>
      <p:ext uri="{BB962C8B-B14F-4D97-AF65-F5344CB8AC3E}">
        <p14:creationId xmlns:p14="http://schemas.microsoft.com/office/powerpoint/2010/main" val="395518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EE10E27-12B9-8C9B-36B3-E6B126F8B76A}"/>
              </a:ext>
            </a:extLst>
          </p:cNvPr>
          <p:cNvSpPr txBox="1"/>
          <p:nvPr/>
        </p:nvSpPr>
        <p:spPr>
          <a:xfrm>
            <a:off x="11490960" y="428178"/>
            <a:ext cx="609600" cy="6001643"/>
          </a:xfrm>
          <a:prstGeom prst="rect">
            <a:avLst/>
          </a:prstGeom>
          <a:noFill/>
        </p:spPr>
        <p:txBody>
          <a:bodyPr wrap="square">
            <a:spAutoFit/>
          </a:bodyPr>
          <a:lstStyle/>
          <a:p>
            <a:r>
              <a:rPr lang="en-US" sz="4800" b="1" dirty="0">
                <a:solidFill>
                  <a:srgbClr val="FF0000"/>
                </a:solidFill>
                <a:latin typeface="Times New Roman" panose="02020603050405020304" pitchFamily="18" charset="0"/>
                <a:cs typeface="Times New Roman" panose="02020603050405020304" pitchFamily="18" charset="0"/>
              </a:rPr>
              <a:t>Thank you  </a:t>
            </a:r>
          </a:p>
        </p:txBody>
      </p:sp>
      <p:pic>
        <p:nvPicPr>
          <p:cNvPr id="4" name="Picture 3">
            <a:extLst>
              <a:ext uri="{FF2B5EF4-FFF2-40B4-BE49-F238E27FC236}">
                <a16:creationId xmlns:a16="http://schemas.microsoft.com/office/drawing/2014/main" id="{B59A7C93-7630-EF29-B02B-D4BE3A53072A}"/>
              </a:ext>
            </a:extLst>
          </p:cNvPr>
          <p:cNvPicPr>
            <a:picLocks noChangeAspect="1"/>
          </p:cNvPicPr>
          <p:nvPr/>
        </p:nvPicPr>
        <p:blipFill>
          <a:blip r:embed="rId2"/>
          <a:stretch>
            <a:fillRect/>
          </a:stretch>
        </p:blipFill>
        <p:spPr>
          <a:xfrm>
            <a:off x="0" y="0"/>
            <a:ext cx="11257280" cy="6858000"/>
          </a:xfrm>
          <a:prstGeom prst="rect">
            <a:avLst/>
          </a:prstGeom>
        </p:spPr>
      </p:pic>
    </p:spTree>
    <p:extLst>
      <p:ext uri="{BB962C8B-B14F-4D97-AF65-F5344CB8AC3E}">
        <p14:creationId xmlns:p14="http://schemas.microsoft.com/office/powerpoint/2010/main" val="32477988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Ion</Template>
  <TotalTime>586</TotalTime>
  <Words>599</Words>
  <Application>Microsoft Office PowerPoint</Application>
  <PresentationFormat>Widescreen</PresentationFormat>
  <Paragraphs>41</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Times New Roman</vt:lpstr>
      <vt:lpstr>Wingdings 3</vt:lpstr>
      <vt:lpstr>Ion</vt:lpstr>
      <vt:lpstr>DERMATOPHYTOSIS    (Ringworm) </vt:lpstr>
      <vt:lpstr>Ringworm is a skin and scalp disease caused by fungi. It gets its name from the characteristic itchy, red  ring-like rash on the skin.  Approximately 40 different species of fungi can cause ringworm. The different types of ringworm are usually named for the location of the infection on the body. SPECIES: Many species of wild and domesticated animals can get ringworm, including dogs, cats, cattle, sheep, goats, pigs, rodents, rabbits, and birds.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 Scratch Fever</dc:title>
  <dc:creator>MA19557</dc:creator>
  <cp:lastModifiedBy>MA19557</cp:lastModifiedBy>
  <cp:revision>8</cp:revision>
  <dcterms:created xsi:type="dcterms:W3CDTF">2023-09-16T19:39:28Z</dcterms:created>
  <dcterms:modified xsi:type="dcterms:W3CDTF">2024-04-22T20:38:47Z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